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Dok jedan učenik odgovara na pojedino postavljeno pitanje zamolite ostale učenike da dižu palac gore, dolje ili vodoravno kako bi dobili povratnu informaciju o znanju drugih učenika, a ujedno se i </a:t>
            </a:r>
            <a:r>
              <a:rPr lang="hr-HR" dirty="0" err="1"/>
              <a:t>samovrednuju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56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9db65dc-244a-42ea-a71b-0364d75a87fc/?jumpTo=section_23" TargetMode="External"/><Relationship Id="rId2" Type="http://schemas.openxmlformats.org/officeDocument/2006/relationships/hyperlink" Target="http://www.canva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NIŠTA BEZ ENERGIJE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rava, objekt, vjetrenjača, na otvorenom&#10;&#10;Opis je automatski generiran">
            <a:extLst>
              <a:ext uri="{FF2B5EF4-FFF2-40B4-BE49-F238E27FC236}">
                <a16:creationId xmlns:a16="http://schemas.microsoft.com/office/drawing/2014/main" xmlns="" id="{CE30DB55-5547-49D9-87A5-1CBDFA00E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96752"/>
            <a:ext cx="3600400" cy="361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:a16="http://schemas.microsoft.com/office/drawing/2014/main" xmlns="" id="{FFC411D2-04A9-4155-879E-0CED1E9F3DDA}"/>
              </a:ext>
            </a:extLst>
          </p:cNvPr>
          <p:cNvSpPr/>
          <p:nvPr/>
        </p:nvSpPr>
        <p:spPr>
          <a:xfrm>
            <a:off x="4283968" y="2276872"/>
            <a:ext cx="3240360" cy="1584176"/>
          </a:xfrm>
          <a:prstGeom prst="leftArrowCallout">
            <a:avLst>
              <a:gd name="adj1" fmla="val 28268"/>
              <a:gd name="adj2" fmla="val 25000"/>
              <a:gd name="adj3" fmla="val 25000"/>
              <a:gd name="adj4" fmla="val 792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U </a:t>
            </a:r>
            <a:r>
              <a:rPr lang="hr-HR" sz="2000" dirty="0" err="1"/>
              <a:t>vjetrolektranama</a:t>
            </a:r>
            <a:r>
              <a:rPr lang="hr-HR" sz="2000" dirty="0"/>
              <a:t> se energija gibanja vjetra pretvara u električnu energiju.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C516E53-9EF2-4E56-98C1-29AC1AD7B18E}"/>
              </a:ext>
            </a:extLst>
          </p:cNvPr>
          <p:cNvSpPr txBox="1"/>
          <p:nvPr/>
        </p:nvSpPr>
        <p:spPr>
          <a:xfrm>
            <a:off x="611560" y="494116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Električna energija omogućuje rasvjetu, grijanje i hlađenje stambenih prostora te rad brojnih aparata i uređaja koje svakodnevno koristimo</a:t>
            </a:r>
          </a:p>
        </p:txBody>
      </p:sp>
    </p:spTree>
    <p:extLst>
      <p:ext uri="{BB962C8B-B14F-4D97-AF65-F5344CB8AC3E}">
        <p14:creationId xmlns:p14="http://schemas.microsoft.com/office/powerpoint/2010/main" xmlns="" val="127064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C26FFDB-0B62-4FA6-A639-B5A4D33C8826}"/>
              </a:ext>
            </a:extLst>
          </p:cNvPr>
          <p:cNvSpPr txBox="1"/>
          <p:nvPr/>
        </p:nvSpPr>
        <p:spPr>
          <a:xfrm>
            <a:off x="395536" y="1268760"/>
            <a:ext cx="4038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Električnu</a:t>
            </a:r>
            <a:r>
              <a:rPr lang="en-US" sz="2400" dirty="0"/>
              <a:t> </a:t>
            </a:r>
            <a:r>
              <a:rPr lang="en-US" sz="2400" dirty="0" err="1"/>
              <a:t>energiju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</a:t>
            </a:r>
            <a:r>
              <a:rPr lang="en-US" sz="2400" dirty="0" err="1"/>
              <a:t>skladištiti</a:t>
            </a:r>
            <a:r>
              <a:rPr lang="en-US" sz="2400" dirty="0"/>
              <a:t> u </a:t>
            </a:r>
            <a:r>
              <a:rPr lang="en-US" sz="2400" dirty="0" err="1"/>
              <a:t>baterijama</a:t>
            </a:r>
            <a:r>
              <a:rPr lang="en-US" sz="2400" dirty="0"/>
              <a:t>. </a:t>
            </a:r>
            <a:r>
              <a:rPr lang="en-US" sz="2400" dirty="0" err="1"/>
              <a:t>Baterije</a:t>
            </a:r>
            <a:r>
              <a:rPr lang="en-US" sz="2400" dirty="0"/>
              <a:t> </a:t>
            </a:r>
            <a:r>
              <a:rPr lang="en-US" sz="2400" dirty="0" err="1"/>
              <a:t>omogućuju</a:t>
            </a:r>
            <a:r>
              <a:rPr lang="en-US" sz="2400" dirty="0"/>
              <a:t> </a:t>
            </a:r>
            <a:r>
              <a:rPr lang="en-US" sz="2400" dirty="0" err="1"/>
              <a:t>pretvaranje</a:t>
            </a:r>
            <a:r>
              <a:rPr lang="en-US" sz="2400" dirty="0"/>
              <a:t> </a:t>
            </a:r>
            <a:r>
              <a:rPr lang="en-US" sz="2400" dirty="0" err="1"/>
              <a:t>kemijske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u </a:t>
            </a:r>
            <a:r>
              <a:rPr lang="en-US" sz="2400" dirty="0" err="1"/>
              <a:t>električnu</a:t>
            </a:r>
            <a:r>
              <a:rPr lang="en-US" sz="2400" dirty="0"/>
              <a:t> u </a:t>
            </a:r>
            <a:r>
              <a:rPr lang="en-US" sz="2400" dirty="0" err="1"/>
              <a:t>trenutku</a:t>
            </a:r>
            <a:r>
              <a:rPr lang="en-US" sz="2400" dirty="0"/>
              <a:t> </a:t>
            </a:r>
            <a:r>
              <a:rPr lang="en-US" sz="2400" dirty="0" err="1"/>
              <a:t>uspostavljanja</a:t>
            </a:r>
            <a:r>
              <a:rPr lang="en-US" sz="2400" dirty="0"/>
              <a:t> </a:t>
            </a:r>
            <a:r>
              <a:rPr lang="en-US" sz="2400" dirty="0" err="1"/>
              <a:t>kontakta</a:t>
            </a:r>
            <a:r>
              <a:rPr lang="en-US" sz="2400" dirty="0"/>
              <a:t>. 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Energija</a:t>
            </a:r>
            <a:r>
              <a:rPr lang="en-US" sz="2400" dirty="0"/>
              <a:t> se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uskladištiti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akumulatoru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Battery, Recycling, Energy, Batteries, Rechargeable">
            <a:extLst>
              <a:ext uri="{FF2B5EF4-FFF2-40B4-BE49-F238E27FC236}">
                <a16:creationId xmlns:a16="http://schemas.microsoft.com/office/drawing/2014/main" xmlns="" id="{911281CC-7531-4DC7-A18E-BB3B12CCD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09" r="19775" b="-1"/>
          <a:stretch/>
        </p:blipFill>
        <p:spPr bwMode="auto">
          <a:xfrm>
            <a:off x="5148064" y="1412776"/>
            <a:ext cx="3032915" cy="250864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 descr="Lead Accumulator, Car Battery, Battery">
            <a:extLst>
              <a:ext uri="{FF2B5EF4-FFF2-40B4-BE49-F238E27FC236}">
                <a16:creationId xmlns:a16="http://schemas.microsoft.com/office/drawing/2014/main" xmlns="" id="{6083B057-EEF7-4537-A664-1F64A22D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918633" cy="21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xmlns="" id="{E0D4FBC8-753F-4223-B775-8C710D3C5041}"/>
              </a:ext>
            </a:extLst>
          </p:cNvPr>
          <p:cNvSpPr/>
          <p:nvPr/>
        </p:nvSpPr>
        <p:spPr>
          <a:xfrm>
            <a:off x="827584" y="5013176"/>
            <a:ext cx="3275856" cy="16410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Prisjeti se za što sve u kućanstvu koristiš baterije?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29969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Baterije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58052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Akumulator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9355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7523F6D-60BC-477B-8971-0B364D023F75}"/>
              </a:ext>
            </a:extLst>
          </p:cNvPr>
          <p:cNvSpPr txBox="1"/>
          <p:nvPr/>
        </p:nvSpPr>
        <p:spPr>
          <a:xfrm>
            <a:off x="683568" y="1133356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  <a:p>
            <a:endParaRPr lang="hr-HR" sz="2400" dirty="0"/>
          </a:p>
          <a:p>
            <a:r>
              <a:rPr lang="hr-HR" sz="2400" dirty="0"/>
              <a:t>U digitalnom alatu na poveznici </a:t>
            </a:r>
            <a:r>
              <a:rPr lang="hr-HR" sz="2400" dirty="0">
                <a:hlinkClick r:id="rId2"/>
              </a:rPr>
              <a:t>www.canva.com</a:t>
            </a:r>
            <a:r>
              <a:rPr lang="hr-HR" sz="2400" dirty="0"/>
              <a:t> izradite poster na kojem </a:t>
            </a:r>
            <a:r>
              <a:rPr lang="hr-HR" sz="2400" dirty="0" smtClean="0"/>
              <a:t>ćete </a:t>
            </a:r>
            <a:r>
              <a:rPr lang="hr-HR" sz="2400" dirty="0"/>
              <a:t>prikazati prednosti i nedostatke obnovljivih i neobnovljivih izvora energije.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>
                <a:hlinkClick r:id="rId3"/>
              </a:rPr>
              <a:t>Provjerite svoje znanje</a:t>
            </a:r>
            <a:endParaRPr lang="hr-HR" sz="2400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3252D3BD-D405-4362-9953-E91ACCC0E671}"/>
              </a:ext>
            </a:extLst>
          </p:cNvPr>
          <p:cNvSpPr/>
          <p:nvPr/>
        </p:nvSpPr>
        <p:spPr>
          <a:xfrm>
            <a:off x="4716016" y="4509120"/>
            <a:ext cx="4026274" cy="18910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gorivo, fosilna goriva (ugljen, nafta, zemni plin), obnovljivi i neobnovljivi izvori energije, električna energija, potencijalna energija, energija gibanja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077072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885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827584" y="1124744"/>
            <a:ext cx="754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Obnovljivi i neobnovljivi izvori energije      2.dio</a:t>
            </a:r>
          </a:p>
        </p:txBody>
      </p:sp>
      <p:pic>
        <p:nvPicPr>
          <p:cNvPr id="3" name="Slika 2" descr="Slika na kojoj se prikazuje trava, objekt, vjetrenjača, na otvorenom&#10;&#10;Opis je automatski generiran">
            <a:extLst>
              <a:ext uri="{FF2B5EF4-FFF2-40B4-BE49-F238E27FC236}">
                <a16:creationId xmlns:a16="http://schemas.microsoft.com/office/drawing/2014/main" xmlns="" id="{151010E8-F55D-400D-BAD3-5DAD19B0E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348880"/>
            <a:ext cx="3296952" cy="42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>
            <a:extLst>
              <a:ext uri="{FF2B5EF4-FFF2-40B4-BE49-F238E27FC236}">
                <a16:creationId xmlns:a16="http://schemas.microsoft.com/office/drawing/2014/main" xmlns="" id="{2C08F2DD-3CB3-446B-BDB9-6AB1EA90690B}"/>
              </a:ext>
            </a:extLst>
          </p:cNvPr>
          <p:cNvSpPr/>
          <p:nvPr/>
        </p:nvSpPr>
        <p:spPr>
          <a:xfrm>
            <a:off x="2771800" y="1412776"/>
            <a:ext cx="3168352" cy="16561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Ponovite naučeno.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22984044-38E7-47A5-9CF0-A7D45ECECB71}"/>
              </a:ext>
            </a:extLst>
          </p:cNvPr>
          <p:cNvSpPr/>
          <p:nvPr/>
        </p:nvSpPr>
        <p:spPr>
          <a:xfrm>
            <a:off x="1043608" y="3068960"/>
            <a:ext cx="6912768" cy="309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 smtClean="0"/>
              <a:t>Ulazna kartica</a:t>
            </a:r>
          </a:p>
          <a:p>
            <a:pPr marL="342900" indent="-342900">
              <a:buAutoNum type="arabicPeriod"/>
            </a:pPr>
            <a:r>
              <a:rPr lang="hr-HR" sz="2400" dirty="0" smtClean="0"/>
              <a:t>Objasnite </a:t>
            </a:r>
            <a:r>
              <a:rPr lang="hr-HR" sz="2400" dirty="0"/>
              <a:t>zašto možemo reći da energija ugljena izvorno potječe od Sunčeve energije.</a:t>
            </a:r>
          </a:p>
          <a:p>
            <a:pPr marL="342900" indent="-342900">
              <a:buAutoNum type="arabicPeriod"/>
            </a:pPr>
            <a:r>
              <a:rPr lang="hr-HR" sz="2400" dirty="0"/>
              <a:t>Objasnite zašto fosilna goriva nazivamo neobnovljivim izvorima energije.</a:t>
            </a:r>
          </a:p>
          <a:p>
            <a:pPr marL="342900" indent="-342900">
              <a:buAutoNum type="arabicPeriod"/>
            </a:pPr>
            <a:r>
              <a:rPr lang="hr-HR" sz="2400" dirty="0"/>
              <a:t>Koja svojstva nafte upućuju na to da potječe od živih bića?</a:t>
            </a:r>
          </a:p>
        </p:txBody>
      </p:sp>
    </p:spTree>
    <p:extLst>
      <p:ext uri="{BB962C8B-B14F-4D97-AF65-F5344CB8AC3E}">
        <p14:creationId xmlns:p14="http://schemas.microsoft.com/office/powerpoint/2010/main" xmlns="" val="18902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01ECA08-7A19-4B68-990D-4F673AAF5A51}"/>
              </a:ext>
            </a:extLst>
          </p:cNvPr>
          <p:cNvSpPr txBox="1"/>
          <p:nvPr/>
        </p:nvSpPr>
        <p:spPr>
          <a:xfrm>
            <a:off x="467544" y="908720"/>
            <a:ext cx="4191000" cy="54334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8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800" dirty="0" err="1" smtClean="0"/>
              <a:t>Izvori</a:t>
            </a:r>
            <a:r>
              <a:rPr lang="en-US" sz="2800" dirty="0" smtClean="0"/>
              <a:t> </a:t>
            </a:r>
            <a:r>
              <a:rPr lang="en-US" sz="2800" dirty="0" err="1"/>
              <a:t>energije</a:t>
            </a:r>
            <a:r>
              <a:rPr lang="en-US" sz="2800" dirty="0"/>
              <a:t> koji se ne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potrošiti</a:t>
            </a:r>
            <a:r>
              <a:rPr lang="en-US" sz="2800" dirty="0"/>
              <a:t> </a:t>
            </a:r>
            <a:r>
              <a:rPr lang="en-US" sz="2800" dirty="0" err="1"/>
              <a:t>oni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koji se </a:t>
            </a:r>
            <a:r>
              <a:rPr lang="en-US" sz="2800" dirty="0" err="1"/>
              <a:t>stalno</a:t>
            </a:r>
            <a:r>
              <a:rPr lang="en-US" sz="2800" dirty="0"/>
              <a:t> </a:t>
            </a:r>
            <a:r>
              <a:rPr lang="en-US" sz="2800" dirty="0" err="1"/>
              <a:t>obnavljaju</a:t>
            </a:r>
            <a:r>
              <a:rPr lang="en-US" sz="2800" dirty="0"/>
              <a:t> pa </a:t>
            </a:r>
            <a:r>
              <a:rPr lang="en-US" sz="2800" dirty="0" err="1"/>
              <a:t>ih</a:t>
            </a:r>
            <a:r>
              <a:rPr lang="en-US" sz="2800" dirty="0"/>
              <a:t> </a:t>
            </a:r>
            <a:r>
              <a:rPr lang="en-US" sz="2800" dirty="0" err="1"/>
              <a:t>nazivamo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800" dirty="0">
                <a:solidFill>
                  <a:schemeClr val="tx2"/>
                </a:solidFill>
              </a:rPr>
              <a:t>OBNOVLJIVIM IZVORIMA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800" dirty="0"/>
              <a:t>SUNČEVO ZRAČENJE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-"/>
            </a:pPr>
            <a:r>
              <a:rPr lang="en-US" sz="2800" dirty="0"/>
              <a:t>u </a:t>
            </a:r>
            <a:r>
              <a:rPr lang="en-US" sz="2800" dirty="0" err="1"/>
              <a:t>sustavima</a:t>
            </a:r>
            <a:r>
              <a:rPr lang="en-US" sz="2800" dirty="0"/>
              <a:t> </a:t>
            </a:r>
            <a:r>
              <a:rPr lang="en-US" sz="2800" dirty="0" err="1"/>
              <a:t>grijanja</a:t>
            </a:r>
            <a:r>
              <a:rPr lang="en-US" sz="28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-"/>
            </a:pPr>
            <a:r>
              <a:rPr lang="en-US" sz="2800" dirty="0"/>
              <a:t>za </a:t>
            </a:r>
            <a:r>
              <a:rPr lang="en-US" sz="2800" dirty="0" err="1"/>
              <a:t>proizvodnju</a:t>
            </a:r>
            <a:r>
              <a:rPr lang="en-US" sz="2800" dirty="0"/>
              <a:t> </a:t>
            </a:r>
            <a:r>
              <a:rPr lang="en-US" sz="2800" dirty="0" err="1"/>
              <a:t>električne</a:t>
            </a:r>
            <a:r>
              <a:rPr lang="en-US" sz="2800" dirty="0"/>
              <a:t> </a:t>
            </a:r>
            <a:r>
              <a:rPr lang="en-US" sz="2800" dirty="0" err="1"/>
              <a:t>energije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-"/>
            </a:pPr>
            <a:r>
              <a:rPr lang="en-US" sz="2800" dirty="0" err="1"/>
              <a:t>solarne</a:t>
            </a:r>
            <a:r>
              <a:rPr lang="en-US" sz="2800" dirty="0"/>
              <a:t> </a:t>
            </a:r>
            <a:r>
              <a:rPr lang="en-US" sz="2800" dirty="0" err="1"/>
              <a:t>stanice</a:t>
            </a:r>
            <a:r>
              <a:rPr lang="en-US" sz="2800" dirty="0"/>
              <a:t> (</a:t>
            </a:r>
            <a:r>
              <a:rPr lang="en-US" sz="2800" dirty="0" err="1"/>
              <a:t>fotoćelije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400" dirty="0"/>
          </a:p>
        </p:txBody>
      </p:sp>
      <p:pic>
        <p:nvPicPr>
          <p:cNvPr id="5" name="Picture 2" descr="Sunset, Evening, Romantic, Sun, Afterglow, Dusk">
            <a:extLst>
              <a:ext uri="{FF2B5EF4-FFF2-40B4-BE49-F238E27FC236}">
                <a16:creationId xmlns:a16="http://schemas.microsoft.com/office/drawing/2014/main" xmlns="" id="{FCF3D0EB-4687-44BA-A182-45DCF3ACE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28" r="25595" b="1"/>
          <a:stretch/>
        </p:blipFill>
        <p:spPr bwMode="auto">
          <a:xfrm>
            <a:off x="4648200" y="1417638"/>
            <a:ext cx="4038600" cy="470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k 6">
            <a:extLst>
              <a:ext uri="{FF2B5EF4-FFF2-40B4-BE49-F238E27FC236}">
                <a16:creationId xmlns:a16="http://schemas.microsoft.com/office/drawing/2014/main" xmlns="" id="{FCF18AA2-3575-4F62-93D9-9B2E1355B253}"/>
              </a:ext>
            </a:extLst>
          </p:cNvPr>
          <p:cNvSpPr/>
          <p:nvPr/>
        </p:nvSpPr>
        <p:spPr>
          <a:xfrm>
            <a:off x="4932040" y="1268760"/>
            <a:ext cx="3396816" cy="187220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Prisjeti se zašto kažemo da je Sunce izvor života na Zemlji?</a:t>
            </a:r>
          </a:p>
        </p:txBody>
      </p:sp>
    </p:spTree>
    <p:extLst>
      <p:ext uri="{BB962C8B-B14F-4D97-AF65-F5344CB8AC3E}">
        <p14:creationId xmlns:p14="http://schemas.microsoft.com/office/powerpoint/2010/main" xmlns="" val="185873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B4F7E65-C988-4652-AD73-5542CC3EBF1F}"/>
              </a:ext>
            </a:extLst>
          </p:cNvPr>
          <p:cNvSpPr txBox="1"/>
          <p:nvPr/>
        </p:nvSpPr>
        <p:spPr>
          <a:xfrm>
            <a:off x="683568" y="1124744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Solarne stanice (fotoćelije)</a:t>
            </a:r>
          </a:p>
          <a:p>
            <a:endParaRPr lang="hr-HR" sz="2800" dirty="0"/>
          </a:p>
          <a:p>
            <a:r>
              <a:rPr lang="hr-HR" sz="2400" dirty="0"/>
              <a:t>To su uređaji koji svjetlosnu energiju pretvaraju u električnu. </a:t>
            </a:r>
          </a:p>
        </p:txBody>
      </p:sp>
      <p:pic>
        <p:nvPicPr>
          <p:cNvPr id="4" name="Slika 3" descr="Slika na kojoj se prikazuje zgrada, na otvorenom, kuća, ovca&#10;&#10;Opis je automatski generiran">
            <a:extLst>
              <a:ext uri="{FF2B5EF4-FFF2-40B4-BE49-F238E27FC236}">
                <a16:creationId xmlns:a16="http://schemas.microsoft.com/office/drawing/2014/main" xmlns="" id="{E5ED9C7E-77B3-4DE5-B5B4-3FBFA918C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96" y="2457475"/>
            <a:ext cx="5039848" cy="377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:a16="http://schemas.microsoft.com/office/drawing/2014/main" xmlns="" id="{013B0EC6-8D8E-4CA2-9833-02D995D53148}"/>
              </a:ext>
            </a:extLst>
          </p:cNvPr>
          <p:cNvSpPr/>
          <p:nvPr/>
        </p:nvSpPr>
        <p:spPr>
          <a:xfrm>
            <a:off x="5580112" y="2703774"/>
            <a:ext cx="2592288" cy="289294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Mogu se postaviti na krov kuće za potrebe kućanstva.</a:t>
            </a:r>
          </a:p>
        </p:txBody>
      </p:sp>
    </p:spTree>
    <p:extLst>
      <p:ext uri="{BB962C8B-B14F-4D97-AF65-F5344CB8AC3E}">
        <p14:creationId xmlns:p14="http://schemas.microsoft.com/office/powerpoint/2010/main" xmlns="" val="330993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otvorenom, znak, sjedenje, plavo&#10;&#10;Opis je automatski generiran">
            <a:extLst>
              <a:ext uri="{FF2B5EF4-FFF2-40B4-BE49-F238E27FC236}">
                <a16:creationId xmlns:a16="http://schemas.microsoft.com/office/drawing/2014/main" xmlns="" id="{F9C04F8F-B7F6-4D43-BA9B-D11DC9FE2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196752"/>
            <a:ext cx="3815712" cy="249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lačić: strelica udesno 3">
            <a:extLst>
              <a:ext uri="{FF2B5EF4-FFF2-40B4-BE49-F238E27FC236}">
                <a16:creationId xmlns:a16="http://schemas.microsoft.com/office/drawing/2014/main" xmlns="" id="{105AD75B-72EC-4EB3-9A48-2C8547AF7302}"/>
              </a:ext>
            </a:extLst>
          </p:cNvPr>
          <p:cNvSpPr/>
          <p:nvPr/>
        </p:nvSpPr>
        <p:spPr>
          <a:xfrm>
            <a:off x="971600" y="1340768"/>
            <a:ext cx="2376264" cy="1679872"/>
          </a:xfrm>
          <a:prstGeom prst="rightArrowCallout">
            <a:avLst>
              <a:gd name="adj1" fmla="val 3424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Mogu se postaviti na stupove javne rasvjete.</a:t>
            </a:r>
          </a:p>
        </p:txBody>
      </p:sp>
      <p:pic>
        <p:nvPicPr>
          <p:cNvPr id="6" name="Slika 5" descr="Slika na kojoj se prikazuje stol, sjedenje, automobil, parkirano&#10;&#10;Opis je automatski generiran">
            <a:extLst>
              <a:ext uri="{FF2B5EF4-FFF2-40B4-BE49-F238E27FC236}">
                <a16:creationId xmlns:a16="http://schemas.microsoft.com/office/drawing/2014/main" xmlns="" id="{B7839C0A-D676-4C89-B003-FE4011A7D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789039"/>
            <a:ext cx="4032448" cy="266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ačić: strelica ulijevo 6">
            <a:extLst>
              <a:ext uri="{FF2B5EF4-FFF2-40B4-BE49-F238E27FC236}">
                <a16:creationId xmlns:a16="http://schemas.microsoft.com/office/drawing/2014/main" xmlns="" id="{F98D5FB6-6020-43D1-83EF-6ADA5815A65F}"/>
              </a:ext>
            </a:extLst>
          </p:cNvPr>
          <p:cNvSpPr/>
          <p:nvPr/>
        </p:nvSpPr>
        <p:spPr>
          <a:xfrm>
            <a:off x="4932040" y="4077072"/>
            <a:ext cx="2628648" cy="1977555"/>
          </a:xfrm>
          <a:prstGeom prst="leftArrowCallout">
            <a:avLst>
              <a:gd name="adj1" fmla="val 3110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Solarne stanice na stanicama za punjenje električnih </a:t>
            </a:r>
            <a:r>
              <a:rPr lang="hr-HR" sz="2000" dirty="0" smtClean="0"/>
              <a:t>automobila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48809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FD03A5E5-9DFF-4AEC-935F-CAC64508E5A4}"/>
              </a:ext>
            </a:extLst>
          </p:cNvPr>
          <p:cNvSpPr txBox="1"/>
          <p:nvPr/>
        </p:nvSpPr>
        <p:spPr>
          <a:xfrm>
            <a:off x="395536" y="1196752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Voda</a:t>
            </a:r>
            <a:endParaRPr lang="hr-HR" sz="2800" dirty="0">
              <a:solidFill>
                <a:schemeClr val="tx2"/>
              </a:solidFill>
            </a:endParaRPr>
          </a:p>
          <a:p>
            <a:r>
              <a:rPr lang="hr-HR" sz="2400" dirty="0"/>
              <a:t>Rijeka koja brzo teče ili </a:t>
            </a:r>
          </a:p>
          <a:p>
            <a:r>
              <a:rPr lang="hr-HR" sz="2400" dirty="0"/>
              <a:t>stvara slapove također je</a:t>
            </a:r>
          </a:p>
          <a:p>
            <a:r>
              <a:rPr lang="hr-HR" sz="2400" dirty="0"/>
              <a:t>obnovljivi izvor energije. </a:t>
            </a:r>
          </a:p>
        </p:txBody>
      </p:sp>
      <p:pic>
        <p:nvPicPr>
          <p:cNvPr id="6" name="Slika 5" descr="Slika na kojoj se prikazuje vlak, praćenje, na otvorenom, dolazak&#10;&#10;Opis je automatski generiran">
            <a:extLst>
              <a:ext uri="{FF2B5EF4-FFF2-40B4-BE49-F238E27FC236}">
                <a16:creationId xmlns:a16="http://schemas.microsoft.com/office/drawing/2014/main" xmlns="" id="{5C915DCC-9788-493D-AEED-312702D34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023" y="980728"/>
            <a:ext cx="4327376" cy="540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ačić: strelica udesno 6">
            <a:extLst>
              <a:ext uri="{FF2B5EF4-FFF2-40B4-BE49-F238E27FC236}">
                <a16:creationId xmlns:a16="http://schemas.microsoft.com/office/drawing/2014/main" xmlns="" id="{5F73B803-C36D-4427-B9A2-14338E79EAC2}"/>
              </a:ext>
            </a:extLst>
          </p:cNvPr>
          <p:cNvSpPr/>
          <p:nvPr/>
        </p:nvSpPr>
        <p:spPr>
          <a:xfrm>
            <a:off x="1547664" y="3501008"/>
            <a:ext cx="3024336" cy="2746178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err="1"/>
              <a:t>Hidrolektrana</a:t>
            </a:r>
            <a:r>
              <a:rPr lang="hr-HR" sz="2400" dirty="0"/>
              <a:t> na rijeci</a:t>
            </a:r>
          </a:p>
        </p:txBody>
      </p:sp>
    </p:spTree>
    <p:extLst>
      <p:ext uri="{BB962C8B-B14F-4D97-AF65-F5344CB8AC3E}">
        <p14:creationId xmlns:p14="http://schemas.microsoft.com/office/powerpoint/2010/main" xmlns="" val="51175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D1450ADB-B64D-4585-803A-B2C22AA14E12}"/>
              </a:ext>
            </a:extLst>
          </p:cNvPr>
          <p:cNvSpPr txBox="1"/>
          <p:nvPr/>
        </p:nvSpPr>
        <p:spPr>
          <a:xfrm>
            <a:off x="323528" y="170080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Hidroelektrane</a:t>
            </a:r>
            <a:r>
              <a:rPr lang="en-US" sz="2400" dirty="0"/>
              <a:t> </a:t>
            </a:r>
            <a:r>
              <a:rPr lang="hr-HR" sz="2400" dirty="0" smtClean="0"/>
              <a:t>se </a:t>
            </a:r>
            <a:r>
              <a:rPr lang="en-US" sz="2400" dirty="0" smtClean="0"/>
              <a:t>grade </a:t>
            </a:r>
            <a:r>
              <a:rPr lang="en-US" sz="2400" dirty="0" err="1" smtClean="0"/>
              <a:t>ispod</a:t>
            </a:r>
            <a:r>
              <a:rPr lang="en-US" sz="2400" dirty="0" smtClean="0"/>
              <a:t> </a:t>
            </a:r>
            <a:r>
              <a:rPr lang="en-US" sz="2400" dirty="0" err="1"/>
              <a:t>akumulacijskih</a:t>
            </a:r>
            <a:r>
              <a:rPr lang="en-US" sz="2400" dirty="0"/>
              <a:t> </a:t>
            </a:r>
            <a:r>
              <a:rPr lang="en-US" sz="2400" dirty="0" err="1"/>
              <a:t>jezera</a:t>
            </a:r>
            <a:r>
              <a:rPr lang="en-US" sz="2400" dirty="0"/>
              <a:t>. Ta </a:t>
            </a:r>
            <a:r>
              <a:rPr lang="en-US" sz="2400" dirty="0" err="1"/>
              <a:t>jezera</a:t>
            </a:r>
            <a:r>
              <a:rPr lang="en-US" sz="2400" dirty="0"/>
              <a:t>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se </a:t>
            </a:r>
            <a:r>
              <a:rPr lang="en-US" sz="2400" dirty="0" err="1"/>
              <a:t>postavi</a:t>
            </a:r>
            <a:r>
              <a:rPr lang="en-US" sz="2400" dirty="0"/>
              <a:t> </a:t>
            </a:r>
            <a:r>
              <a:rPr lang="en-US" sz="2400" dirty="0" err="1"/>
              <a:t>brana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vodotok</a:t>
            </a:r>
            <a:r>
              <a:rPr lang="en-US" sz="2400" dirty="0"/>
              <a:t>.</a:t>
            </a:r>
            <a:endParaRPr lang="hr-H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U </a:t>
            </a:r>
            <a:r>
              <a:rPr lang="en-US" sz="2400" dirty="0" err="1"/>
              <a:t>hidroelektranama</a:t>
            </a:r>
            <a:r>
              <a:rPr lang="en-US" sz="2400" dirty="0"/>
              <a:t> se </a:t>
            </a:r>
            <a:r>
              <a:rPr lang="en-US" sz="2400" dirty="0" err="1"/>
              <a:t>koristi</a:t>
            </a:r>
            <a:r>
              <a:rPr lang="en-US" sz="2400" dirty="0"/>
              <a:t> </a:t>
            </a:r>
            <a:r>
              <a:rPr lang="en-US" sz="2400" dirty="0" err="1"/>
              <a:t>određena</a:t>
            </a:r>
            <a:r>
              <a:rPr lang="en-US" sz="2400" dirty="0"/>
              <a:t>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vode</a:t>
            </a:r>
            <a:r>
              <a:rPr lang="en-US" sz="2400" dirty="0"/>
              <a:t>, </a:t>
            </a:r>
            <a:r>
              <a:rPr lang="en-US" sz="2400" dirty="0" err="1"/>
              <a:t>ispuštena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branu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akumulacijskog</a:t>
            </a:r>
            <a:r>
              <a:rPr lang="en-US" sz="2400" dirty="0"/>
              <a:t> </a:t>
            </a:r>
            <a:r>
              <a:rPr lang="en-US" sz="2400" dirty="0" err="1"/>
              <a:t>jezera</a:t>
            </a:r>
            <a:r>
              <a:rPr lang="en-US" sz="2400" dirty="0"/>
              <a:t>.</a:t>
            </a:r>
            <a:endParaRPr lang="hr-H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padu</a:t>
            </a:r>
            <a:r>
              <a:rPr lang="en-US" sz="2400" dirty="0"/>
              <a:t> s </a:t>
            </a:r>
            <a:r>
              <a:rPr lang="en-US" sz="2400" dirty="0" err="1"/>
              <a:t>visine</a:t>
            </a:r>
            <a:r>
              <a:rPr lang="en-US" sz="2400" dirty="0"/>
              <a:t>, </a:t>
            </a:r>
            <a:r>
              <a:rPr lang="en-US" sz="2400" dirty="0" err="1"/>
              <a:t>voda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veliku</a:t>
            </a:r>
            <a:r>
              <a:rPr lang="en-US" sz="2400" dirty="0"/>
              <a:t> </a:t>
            </a:r>
            <a:r>
              <a:rPr lang="en-US" sz="2400" dirty="0" err="1"/>
              <a:t>energiju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pokreće</a:t>
            </a:r>
            <a:r>
              <a:rPr lang="en-US" sz="2400" dirty="0"/>
              <a:t> turbine </a:t>
            </a:r>
            <a:r>
              <a:rPr lang="en-US" sz="2400" dirty="0" err="1"/>
              <a:t>te</a:t>
            </a:r>
            <a:r>
              <a:rPr lang="en-US" sz="2400" dirty="0"/>
              <a:t> se </a:t>
            </a:r>
            <a:r>
              <a:rPr lang="en-US" sz="2400" dirty="0" err="1"/>
              <a:t>energija</a:t>
            </a:r>
            <a:r>
              <a:rPr lang="en-US" sz="2400" dirty="0"/>
              <a:t> </a:t>
            </a:r>
            <a:r>
              <a:rPr lang="en-US" sz="2400" dirty="0" err="1"/>
              <a:t>voda</a:t>
            </a:r>
            <a:r>
              <a:rPr lang="en-US" sz="2400" dirty="0"/>
              <a:t> </a:t>
            </a:r>
            <a:r>
              <a:rPr lang="en-US" sz="2400" dirty="0" err="1"/>
              <a:t>pretvara</a:t>
            </a:r>
            <a:r>
              <a:rPr lang="en-US" sz="2400" dirty="0"/>
              <a:t> u </a:t>
            </a:r>
            <a:r>
              <a:rPr lang="en-US" sz="2400" dirty="0" err="1">
                <a:solidFill>
                  <a:schemeClr val="tx2"/>
                </a:solidFill>
              </a:rPr>
              <a:t>električnu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energiju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image alt">
            <a:extLst>
              <a:ext uri="{FF2B5EF4-FFF2-40B4-BE49-F238E27FC236}">
                <a16:creationId xmlns:a16="http://schemas.microsoft.com/office/drawing/2014/main" xmlns="" id="{BC784A06-E81C-4D51-86FC-895DE2294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8" r="33973" b="1"/>
          <a:stretch/>
        </p:blipFill>
        <p:spPr bwMode="auto">
          <a:xfrm>
            <a:off x="4355976" y="1268760"/>
            <a:ext cx="43266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90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AC9CA6B-552B-4332-B092-F62378E4445B}"/>
              </a:ext>
            </a:extLst>
          </p:cNvPr>
          <p:cNvSpPr txBox="1"/>
          <p:nvPr/>
        </p:nvSpPr>
        <p:spPr>
          <a:xfrm>
            <a:off x="323528" y="1268760"/>
            <a:ext cx="51125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Vjetar</a:t>
            </a:r>
          </a:p>
          <a:p>
            <a:endParaRPr lang="hr-H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Na nekim </a:t>
            </a:r>
            <a:r>
              <a:rPr lang="hr-HR" sz="2400" dirty="0" smtClean="0"/>
              <a:t>mjestima vjetar </a:t>
            </a:r>
            <a:r>
              <a:rPr lang="hr-HR" sz="2400" dirty="0"/>
              <a:t>vrlo </a:t>
            </a:r>
            <a:endParaRPr lang="hr-HR" sz="2400" dirty="0" smtClean="0"/>
          </a:p>
          <a:p>
            <a:pPr marL="342900" indent="-342900"/>
            <a:r>
              <a:rPr lang="hr-HR" sz="2400" dirty="0" smtClean="0"/>
              <a:t>     često </a:t>
            </a:r>
            <a:r>
              <a:rPr lang="hr-HR" sz="2400" dirty="0"/>
              <a:t>i snažno puše.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Zato i vjetar ubrajamo u</a:t>
            </a:r>
          </a:p>
          <a:p>
            <a:r>
              <a:rPr lang="hr-HR" sz="2400" dirty="0"/>
              <a:t>     obnovljive </a:t>
            </a:r>
            <a:r>
              <a:rPr lang="hr-HR" sz="2400" dirty="0" smtClean="0"/>
              <a:t>izvore energije</a:t>
            </a:r>
            <a:r>
              <a:rPr lang="hr-HR" sz="2400" dirty="0"/>
              <a:t>, </a:t>
            </a:r>
          </a:p>
          <a:p>
            <a:r>
              <a:rPr lang="hr-HR" sz="2400" dirty="0"/>
              <a:t>     a iskorištava se </a:t>
            </a:r>
            <a:r>
              <a:rPr lang="hr-HR" sz="2400" dirty="0" smtClean="0"/>
              <a:t>s</a:t>
            </a:r>
            <a:endParaRPr lang="hr-HR" sz="2400" dirty="0"/>
          </a:p>
          <a:p>
            <a:r>
              <a:rPr lang="hr-HR" sz="2400" dirty="0"/>
              <a:t>     pomoću vjetrenjača.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Slika na kojoj se prikazuje voda, na otvorenom, čamac, jezero&#10;&#10;Opis je automatski generiran">
            <a:extLst>
              <a:ext uri="{FF2B5EF4-FFF2-40B4-BE49-F238E27FC236}">
                <a16:creationId xmlns:a16="http://schemas.microsoft.com/office/drawing/2014/main" xmlns="" id="{5EA96194-E7E3-44AA-9CA1-90B04E4E0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844824"/>
            <a:ext cx="4203897" cy="399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desno 4">
            <a:extLst>
              <a:ext uri="{FF2B5EF4-FFF2-40B4-BE49-F238E27FC236}">
                <a16:creationId xmlns:a16="http://schemas.microsoft.com/office/drawing/2014/main" xmlns="" id="{C0342039-68B7-4720-9355-91791D19B4CB}"/>
              </a:ext>
            </a:extLst>
          </p:cNvPr>
          <p:cNvSpPr/>
          <p:nvPr/>
        </p:nvSpPr>
        <p:spPr>
          <a:xfrm>
            <a:off x="1115616" y="4293096"/>
            <a:ext cx="3600400" cy="208823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6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Vjetrenjača – energija gibanja zraka iskorištava se za pokretanje mlinskog kotača kojim se melje žito.</a:t>
            </a:r>
          </a:p>
        </p:txBody>
      </p:sp>
    </p:spTree>
    <p:extLst>
      <p:ext uri="{BB962C8B-B14F-4D97-AF65-F5344CB8AC3E}">
        <p14:creationId xmlns:p14="http://schemas.microsoft.com/office/powerpoint/2010/main" xmlns="" val="122207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413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NIŠTA BEZ ENERGIJE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10</cp:revision>
  <dcterms:created xsi:type="dcterms:W3CDTF">2020-11-22T11:57:28Z</dcterms:created>
  <dcterms:modified xsi:type="dcterms:W3CDTF">2021-08-11T10:14:16Z</dcterms:modified>
</cp:coreProperties>
</file>